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media/image4.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it-IT" sz="4400" spc="-1" strike="noStrike">
                <a:latin typeface="Arial"/>
              </a:rPr>
              <a:t>Fai clic per spostare la diapositiva</a:t>
            </a:r>
            <a:endParaRPr b="0" lang="it-IT" sz="4400" spc="-1" strike="noStrike">
              <a:latin typeface="Arial"/>
            </a:endParaRPr>
          </a:p>
        </p:txBody>
      </p:sp>
      <p:sp>
        <p:nvSpPr>
          <p:cNvPr id="79" name="PlaceHolder 2"/>
          <p:cNvSpPr>
            <a:spLocks noGrp="1"/>
          </p:cNvSpPr>
          <p:nvPr>
            <p:ph type="body"/>
          </p:nvPr>
        </p:nvSpPr>
        <p:spPr>
          <a:xfrm>
            <a:off x="756000" y="5078520"/>
            <a:ext cx="6047640" cy="4811040"/>
          </a:xfrm>
          <a:prstGeom prst="rect">
            <a:avLst/>
          </a:prstGeom>
        </p:spPr>
        <p:txBody>
          <a:bodyPr lIns="0" rIns="0" tIns="0" bIns="0">
            <a:noAutofit/>
          </a:bodyPr>
          <a:p>
            <a:r>
              <a:rPr b="0" lang="it-IT" sz="2000" spc="-1" strike="noStrike">
                <a:latin typeface="Arial"/>
              </a:rPr>
              <a:t>Fai clic per modificare il formato </a:t>
            </a:r>
            <a:r>
              <a:rPr b="0" lang="it-IT" sz="2000" spc="-1" strike="noStrike">
                <a:latin typeface="Arial"/>
              </a:rPr>
              <a:t>delle note</a:t>
            </a:r>
            <a:endParaRPr b="0" lang="it-IT" sz="2000" spc="-1" strike="noStrike">
              <a:latin typeface="Arial"/>
            </a:endParaRPr>
          </a:p>
        </p:txBody>
      </p:sp>
      <p:sp>
        <p:nvSpPr>
          <p:cNvPr id="80" name="PlaceHolder 3"/>
          <p:cNvSpPr>
            <a:spLocks noGrp="1"/>
          </p:cNvSpPr>
          <p:nvPr>
            <p:ph type="hdr"/>
          </p:nvPr>
        </p:nvSpPr>
        <p:spPr>
          <a:xfrm>
            <a:off x="0" y="0"/>
            <a:ext cx="3280680" cy="534240"/>
          </a:xfrm>
          <a:prstGeom prst="rect">
            <a:avLst/>
          </a:prstGeom>
        </p:spPr>
        <p:txBody>
          <a:bodyPr lIns="0" rIns="0" tIns="0" bIns="0">
            <a:noAutofit/>
          </a:bodyPr>
          <a:p>
            <a:r>
              <a:rPr b="0" lang="it-IT" sz="1400" spc="-1" strike="noStrike">
                <a:latin typeface="Times New Roman"/>
              </a:rPr>
              <a:t>&lt;intestazione&gt;</a:t>
            </a:r>
            <a:endParaRPr b="0" lang="it-IT" sz="1400" spc="-1" strike="noStrike">
              <a:latin typeface="Times New Roman"/>
            </a:endParaRPr>
          </a:p>
        </p:txBody>
      </p:sp>
      <p:sp>
        <p:nvSpPr>
          <p:cNvPr id="81" name="PlaceHolder 4"/>
          <p:cNvSpPr>
            <a:spLocks noGrp="1"/>
          </p:cNvSpPr>
          <p:nvPr>
            <p:ph type="dt"/>
          </p:nvPr>
        </p:nvSpPr>
        <p:spPr>
          <a:xfrm>
            <a:off x="4278960" y="0"/>
            <a:ext cx="3280680" cy="534240"/>
          </a:xfrm>
          <a:prstGeom prst="rect">
            <a:avLst/>
          </a:prstGeom>
        </p:spPr>
        <p:txBody>
          <a:bodyPr lIns="0" rIns="0" tIns="0" bIns="0">
            <a:noAutofit/>
          </a:bodyPr>
          <a:p>
            <a:pPr algn="r"/>
            <a:r>
              <a:rPr b="0" lang="it-IT" sz="1400" spc="-1" strike="noStrike">
                <a:latin typeface="Times New Roman"/>
              </a:rPr>
              <a:t>&lt;data/ora&gt;</a:t>
            </a:r>
            <a:endParaRPr b="0" lang="it-IT" sz="1400" spc="-1" strike="noStrike">
              <a:latin typeface="Times New Roman"/>
            </a:endParaRPr>
          </a:p>
        </p:txBody>
      </p:sp>
      <p:sp>
        <p:nvSpPr>
          <p:cNvPr id="82" name="PlaceHolder 5"/>
          <p:cNvSpPr>
            <a:spLocks noGrp="1"/>
          </p:cNvSpPr>
          <p:nvPr>
            <p:ph type="ftr"/>
          </p:nvPr>
        </p:nvSpPr>
        <p:spPr>
          <a:xfrm>
            <a:off x="0" y="10157400"/>
            <a:ext cx="3280680" cy="534240"/>
          </a:xfrm>
          <a:prstGeom prst="rect">
            <a:avLst/>
          </a:prstGeom>
        </p:spPr>
        <p:txBody>
          <a:bodyPr lIns="0" rIns="0" tIns="0" bIns="0" anchor="b">
            <a:noAutofit/>
          </a:bodyPr>
          <a:p>
            <a:r>
              <a:rPr b="0" lang="it-IT" sz="1400" spc="-1" strike="noStrike">
                <a:latin typeface="Times New Roman"/>
              </a:rPr>
              <a:t>&lt;piè di pagina&gt;</a:t>
            </a:r>
            <a:endParaRPr b="0" lang="it-IT" sz="1400" spc="-1" strike="noStrike">
              <a:latin typeface="Times New Roman"/>
            </a:endParaRPr>
          </a:p>
        </p:txBody>
      </p:sp>
      <p:sp>
        <p:nvSpPr>
          <p:cNvPr id="8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9920D5F-82EE-4129-BB83-53A4B0EF947D}" type="slidenum">
              <a:rPr b="0" lang="it-IT" sz="1400" spc="-1" strike="noStrike">
                <a:latin typeface="Times New Roman"/>
              </a:rPr>
              <a:t>&lt;numero&gt;</a:t>
            </a:fld>
            <a:endParaRPr b="0" lang="it-I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4600" cy="3084480"/>
          </a:xfrm>
          <a:prstGeom prst="rect">
            <a:avLst/>
          </a:prstGeom>
        </p:spPr>
      </p:sp>
      <p:sp>
        <p:nvSpPr>
          <p:cNvPr id="123"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it-IT" sz="2000" spc="-1" strike="noStrike">
              <a:latin typeface="Arial"/>
            </a:endParaRPr>
          </a:p>
          <a:p>
            <a:pPr marL="216000" indent="-21456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it-IT" sz="2000" spc="-1" strike="noStrike">
              <a:latin typeface="Arial"/>
            </a:endParaRPr>
          </a:p>
          <a:p>
            <a:pPr marL="216000" indent="-214560">
              <a:lnSpc>
                <a:spcPct val="100000"/>
              </a:lnSpc>
              <a:tabLst>
                <a:tab algn="l" pos="0"/>
              </a:tabLst>
            </a:pPr>
            <a:endParaRPr b="0" lang="it-IT" sz="2000" spc="-1" strike="noStrike">
              <a:latin typeface="Arial"/>
            </a:endParaRPr>
          </a:p>
        </p:txBody>
      </p:sp>
      <p:sp>
        <p:nvSpPr>
          <p:cNvPr id="12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099A9E-FF89-49BC-A724-61BEAB69B9F3}" type="slidenum">
              <a:rPr b="0" lang="en-US" sz="1200" spc="-1" strike="noStrike">
                <a:solidFill>
                  <a:srgbClr val="000000"/>
                </a:solidFill>
                <a:latin typeface="Times New Roman"/>
              </a:rPr>
              <a:t>&lt;numero&gt;</a:t>
            </a:fld>
            <a:endParaRPr b="0" lang="it-IT"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7080" cy="6854400"/>
          </a:xfrm>
          <a:prstGeom prst="rect">
            <a:avLst/>
          </a:prstGeom>
          <a:ln>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a:t>
            </a:r>
            <a:r>
              <a:rPr b="0" lang="it-IT" sz="4400" spc="-1" strike="noStrike">
                <a:latin typeface="Arial"/>
              </a:rPr>
              <a:t>modificare il </a:t>
            </a:r>
            <a:r>
              <a:rPr b="0" lang="it-IT" sz="4400" spc="-1" strike="noStrike">
                <a:latin typeface="Arial"/>
              </a:rPr>
              <a:t>formato del </a:t>
            </a:r>
            <a:r>
              <a:rPr b="0" lang="it-IT" sz="4400" spc="-1" strike="noStrike">
                <a:latin typeface="Arial"/>
              </a:rPr>
              <a:t>testo del titolo</a:t>
            </a:r>
            <a:endParaRPr b="0" lang="it-IT"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7080" cy="685440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1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hal.archives-ouvertes.fr/hal-02483988/file/turinici_ayadi2020-rk-adaptive-sgd.pdf" TargetMode="External"/><Relationship Id="rId2" Type="http://schemas.openxmlformats.org/officeDocument/2006/relationships/hyperlink" Target="https://arxiv.org/abs/1805.00521"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6040" cy="2419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ea typeface="DejaVu Sans"/>
              </a:rPr>
              <a:t> </a:t>
            </a:r>
            <a:endParaRPr b="0" lang="it-IT" sz="4800" spc="-1" strike="noStrike">
              <a:latin typeface="Arial"/>
            </a:endParaRPr>
          </a:p>
        </p:txBody>
      </p:sp>
      <p:sp>
        <p:nvSpPr>
          <p:cNvPr id="85" name="CustomShape 2"/>
          <p:cNvSpPr/>
          <p:nvPr/>
        </p:nvSpPr>
        <p:spPr>
          <a:xfrm>
            <a:off x="4248000" y="1447200"/>
            <a:ext cx="7702920" cy="2799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A faster rate in the framework of Gradient Descent</a:t>
            </a:r>
            <a:endParaRPr b="0" lang="it-IT" sz="5400" spc="-1" strike="noStrike">
              <a:latin typeface="Arial"/>
            </a:endParaRPr>
          </a:p>
        </p:txBody>
      </p:sp>
      <p:sp>
        <p:nvSpPr>
          <p:cNvPr id="86" name="CustomShape 3"/>
          <p:cNvSpPr/>
          <p:nvPr/>
        </p:nvSpPr>
        <p:spPr>
          <a:xfrm>
            <a:off x="8352000" y="4536000"/>
            <a:ext cx="3169800" cy="1580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 Skerl</a:t>
            </a:r>
            <a:endParaRPr b="0" lang="it-IT"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it-IT"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3800" cy="1580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it-IT" sz="2800" spc="-1" strike="noStrike">
              <a:latin typeface="Arial"/>
            </a:endParaRPr>
          </a:p>
        </p:txBody>
      </p:sp>
      <p:sp>
        <p:nvSpPr>
          <p:cNvPr id="88" name="CustomShape 2"/>
          <p:cNvSpPr/>
          <p:nvPr/>
        </p:nvSpPr>
        <p:spPr>
          <a:xfrm>
            <a:off x="1080000" y="1224000"/>
            <a:ext cx="9790920" cy="1537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Runge Kutta Integrators</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8480" cy="8179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ea typeface="DejaVu Sans"/>
              </a:rPr>
              <a:t>Beales Function</a:t>
            </a:r>
            <a:endParaRPr b="0" lang="it-IT"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2760" cy="3776760"/>
          </a:xfrm>
          <a:prstGeom prst="rect">
            <a:avLst/>
          </a:prstGeom>
          <a:ln>
            <a:noFill/>
          </a:ln>
        </p:spPr>
      </p:pic>
      <p:pic>
        <p:nvPicPr>
          <p:cNvPr id="91" name="Picture 5" descr="Background pattern&#10;&#10;Description automatically generated"/>
          <p:cNvPicPr/>
          <p:nvPr/>
        </p:nvPicPr>
        <p:blipFill>
          <a:blip r:embed="rId2"/>
          <a:stretch/>
        </p:blipFill>
        <p:spPr>
          <a:xfrm>
            <a:off x="5616000" y="2383920"/>
            <a:ext cx="6173280" cy="3734640"/>
          </a:xfrm>
          <a:prstGeom prst="rect">
            <a:avLst/>
          </a:prstGeom>
          <a:ln>
            <a:noFill/>
          </a:ln>
        </p:spPr>
      </p:pic>
      <p:pic>
        <p:nvPicPr>
          <p:cNvPr id="92" name="" descr=""/>
          <p:cNvPicPr/>
          <p:nvPr/>
        </p:nvPicPr>
        <p:blipFill>
          <a:blip r:embed="rId3"/>
          <a:stretch/>
        </p:blipFill>
        <p:spPr>
          <a:xfrm>
            <a:off x="2736000" y="1224000"/>
            <a:ext cx="6475320" cy="896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1960" cy="1954440"/>
          </a:xfrm>
          <a:prstGeom prst="rect">
            <a:avLst/>
          </a:prstGeom>
          <a:ln>
            <a:noFill/>
          </a:ln>
        </p:spPr>
      </p:pic>
      <p:sp>
        <p:nvSpPr>
          <p:cNvPr id="94" name="CustomShape 1"/>
          <p:cNvSpPr/>
          <p:nvPr/>
        </p:nvSpPr>
        <p:spPr>
          <a:xfrm>
            <a:off x="6697080" y="3129480"/>
            <a:ext cx="4220640" cy="5324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it-IT"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2160" cy="1964880"/>
          </a:xfrm>
          <a:prstGeom prst="rect">
            <a:avLst/>
          </a:prstGeom>
          <a:ln>
            <a:noFill/>
          </a:ln>
        </p:spPr>
      </p:pic>
      <p:pic>
        <p:nvPicPr>
          <p:cNvPr id="96" name="Picture 8" descr=""/>
          <p:cNvPicPr/>
          <p:nvPr/>
        </p:nvPicPr>
        <p:blipFill>
          <a:blip r:embed="rId3"/>
          <a:stretch/>
        </p:blipFill>
        <p:spPr>
          <a:xfrm>
            <a:off x="10562400" y="5550480"/>
            <a:ext cx="636120" cy="302760"/>
          </a:xfrm>
          <a:prstGeom prst="rect">
            <a:avLst/>
          </a:prstGeom>
          <a:ln>
            <a:noFill/>
          </a:ln>
        </p:spPr>
      </p:pic>
      <p:sp>
        <p:nvSpPr>
          <p:cNvPr id="97" name="CustomShape 2"/>
          <p:cNvSpPr/>
          <p:nvPr/>
        </p:nvSpPr>
        <p:spPr>
          <a:xfrm>
            <a:off x="6697080" y="866520"/>
            <a:ext cx="4220640" cy="5324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it-IT" sz="2800" spc="-1" strike="noStrike">
              <a:latin typeface="Arial"/>
            </a:endParaRPr>
          </a:p>
        </p:txBody>
      </p:sp>
      <p:sp>
        <p:nvSpPr>
          <p:cNvPr id="98" name="CustomShape 3"/>
          <p:cNvSpPr/>
          <p:nvPr/>
        </p:nvSpPr>
        <p:spPr>
          <a:xfrm>
            <a:off x="1920600" y="1675080"/>
            <a:ext cx="4220640" cy="532440"/>
          </a:xfrm>
          <a:prstGeom prst="rect">
            <a:avLst/>
          </a:prstGeom>
          <a:noFill/>
          <a:ln>
            <a:noFill/>
          </a:ln>
        </p:spPr>
        <p:style>
          <a:lnRef idx="0"/>
          <a:fillRef idx="0"/>
          <a:effectRef idx="0"/>
          <a:fontRef idx="minor"/>
        </p:style>
      </p:sp>
      <p:sp>
        <p:nvSpPr>
          <p:cNvPr id="99" name="CustomShape 4"/>
          <p:cNvSpPr/>
          <p:nvPr/>
        </p:nvSpPr>
        <p:spPr>
          <a:xfrm>
            <a:off x="828720" y="866520"/>
            <a:ext cx="4220640" cy="5324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it-IT" sz="2800" spc="-1" strike="noStrike">
              <a:latin typeface="Arial"/>
            </a:endParaRPr>
          </a:p>
        </p:txBody>
      </p:sp>
      <p:pic>
        <p:nvPicPr>
          <p:cNvPr id="100" name="Picture 19" descr=""/>
          <p:cNvPicPr/>
          <p:nvPr/>
        </p:nvPicPr>
        <p:blipFill>
          <a:blip r:embed="rId4"/>
          <a:stretch/>
        </p:blipFill>
        <p:spPr>
          <a:xfrm>
            <a:off x="1560240" y="1845000"/>
            <a:ext cx="2741400" cy="350640"/>
          </a:xfrm>
          <a:prstGeom prst="rect">
            <a:avLst/>
          </a:prstGeom>
          <a:ln>
            <a:noFill/>
          </a:ln>
        </p:spPr>
      </p:pic>
      <p:pic>
        <p:nvPicPr>
          <p:cNvPr id="101" name="Picture 20" descr="A picture containing logo&#10;&#10;Description automatically generated"/>
          <p:cNvPicPr/>
          <p:nvPr/>
        </p:nvPicPr>
        <p:blipFill>
          <a:blip r:embed="rId5"/>
          <a:stretch/>
        </p:blipFill>
        <p:spPr>
          <a:xfrm>
            <a:off x="3616920" y="1899000"/>
            <a:ext cx="677160" cy="247320"/>
          </a:xfrm>
          <a:prstGeom prst="rect">
            <a:avLst/>
          </a:prstGeom>
          <a:ln>
            <a:noFill/>
          </a:ln>
        </p:spPr>
      </p:pic>
      <p:pic>
        <p:nvPicPr>
          <p:cNvPr id="102" name="Picture 21" descr="Text, letter&#10;&#10;Description automatically generated"/>
          <p:cNvPicPr/>
          <p:nvPr/>
        </p:nvPicPr>
        <p:blipFill>
          <a:blip r:embed="rId6"/>
          <a:stretch/>
        </p:blipFill>
        <p:spPr>
          <a:xfrm>
            <a:off x="6336720" y="1570320"/>
            <a:ext cx="5348160" cy="1067400"/>
          </a:xfrm>
          <a:prstGeom prst="rect">
            <a:avLst/>
          </a:prstGeom>
          <a:ln>
            <a:noFill/>
          </a:ln>
        </p:spPr>
      </p:pic>
      <p:pic>
        <p:nvPicPr>
          <p:cNvPr id="103" name="Picture 17" descr="A picture containing text, clipart&#10;&#10;Description automatically generated"/>
          <p:cNvPicPr/>
          <p:nvPr/>
        </p:nvPicPr>
        <p:blipFill>
          <a:blip r:embed="rId7"/>
          <a:stretch/>
        </p:blipFill>
        <p:spPr>
          <a:xfrm>
            <a:off x="10999080" y="2277720"/>
            <a:ext cx="684000" cy="353160"/>
          </a:xfrm>
          <a:prstGeom prst="rect">
            <a:avLst/>
          </a:prstGeom>
          <a:ln>
            <a:noFill/>
          </a:ln>
        </p:spPr>
      </p:pic>
      <p:sp>
        <p:nvSpPr>
          <p:cNvPr id="104" name="CustomShape 5"/>
          <p:cNvSpPr/>
          <p:nvPr/>
        </p:nvSpPr>
        <p:spPr>
          <a:xfrm>
            <a:off x="1008000" y="3024000"/>
            <a:ext cx="4220640" cy="53244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it-IT"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it-IT" sz="2800" spc="-1" strike="noStrike">
              <a:latin typeface="Arial"/>
            </a:endParaRPr>
          </a:p>
        </p:txBody>
      </p:sp>
      <p:sp>
        <p:nvSpPr>
          <p:cNvPr id="105" name="CustomShape 6"/>
          <p:cNvSpPr/>
          <p:nvPr/>
        </p:nvSpPr>
        <p:spPr>
          <a:xfrm>
            <a:off x="313920" y="6120000"/>
            <a:ext cx="10916640" cy="532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204480" y="69480"/>
            <a:ext cx="706644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it-IT" sz="5400" spc="-1" strike="noStrike">
              <a:latin typeface="Arial"/>
            </a:endParaRPr>
          </a:p>
        </p:txBody>
      </p:sp>
      <p:pic>
        <p:nvPicPr>
          <p:cNvPr id="107" name="Picture 8" descr="Background pattern&#10;&#10;Description automatically generated"/>
          <p:cNvPicPr/>
          <p:nvPr/>
        </p:nvPicPr>
        <p:blipFill>
          <a:blip r:embed="rId1"/>
          <a:stretch/>
        </p:blipFill>
        <p:spPr>
          <a:xfrm>
            <a:off x="223920" y="937080"/>
            <a:ext cx="2874960" cy="1798560"/>
          </a:xfrm>
          <a:prstGeom prst="rect">
            <a:avLst/>
          </a:prstGeom>
          <a:ln>
            <a:noFill/>
          </a:ln>
        </p:spPr>
      </p:pic>
      <p:pic>
        <p:nvPicPr>
          <p:cNvPr id="108" name="Picture 9" descr="Background pattern&#10;&#10;Description automatically generated"/>
          <p:cNvPicPr/>
          <p:nvPr/>
        </p:nvPicPr>
        <p:blipFill>
          <a:blip r:embed="rId2"/>
          <a:stretch/>
        </p:blipFill>
        <p:spPr>
          <a:xfrm>
            <a:off x="3102480" y="939240"/>
            <a:ext cx="2876400" cy="1798920"/>
          </a:xfrm>
          <a:prstGeom prst="rect">
            <a:avLst/>
          </a:prstGeom>
          <a:ln>
            <a:noFill/>
          </a:ln>
        </p:spPr>
      </p:pic>
      <p:pic>
        <p:nvPicPr>
          <p:cNvPr id="109" name="Picture 10" descr="Background pattern&#10;&#10;Description automatically generated"/>
          <p:cNvPicPr/>
          <p:nvPr/>
        </p:nvPicPr>
        <p:blipFill>
          <a:blip r:embed="rId3"/>
          <a:stretch/>
        </p:blipFill>
        <p:spPr>
          <a:xfrm>
            <a:off x="227880" y="2716200"/>
            <a:ext cx="2874960" cy="1818720"/>
          </a:xfrm>
          <a:prstGeom prst="rect">
            <a:avLst/>
          </a:prstGeom>
          <a:ln>
            <a:noFill/>
          </a:ln>
        </p:spPr>
      </p:pic>
      <p:sp>
        <p:nvSpPr>
          <p:cNvPr id="110" name="CustomShape 2"/>
          <p:cNvSpPr/>
          <p:nvPr/>
        </p:nvSpPr>
        <p:spPr>
          <a:xfrm>
            <a:off x="7128000" y="504000"/>
            <a:ext cx="55749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it-IT" sz="1800" spc="-1" strike="noStrike">
              <a:latin typeface="Arial"/>
            </a:endParaRPr>
          </a:p>
        </p:txBody>
      </p:sp>
      <p:pic>
        <p:nvPicPr>
          <p:cNvPr id="111" name="Picture 12" descr="Background pattern&#10;&#10;Description automatically generated"/>
          <p:cNvPicPr/>
          <p:nvPr/>
        </p:nvPicPr>
        <p:blipFill>
          <a:blip r:embed="rId4"/>
          <a:stretch/>
        </p:blipFill>
        <p:spPr>
          <a:xfrm>
            <a:off x="3099960" y="2732400"/>
            <a:ext cx="2878920" cy="1797840"/>
          </a:xfrm>
          <a:prstGeom prst="rect">
            <a:avLst/>
          </a:prstGeom>
          <a:ln>
            <a:noFill/>
          </a:ln>
        </p:spPr>
      </p:pic>
      <p:sp>
        <p:nvSpPr>
          <p:cNvPr id="112" name="CustomShape 3"/>
          <p:cNvSpPr/>
          <p:nvPr/>
        </p:nvSpPr>
        <p:spPr>
          <a:xfrm>
            <a:off x="-4680" y="4536000"/>
            <a:ext cx="11811600" cy="2279880"/>
          </a:xfrm>
          <a:prstGeom prst="rect">
            <a:avLst/>
          </a:prstGeom>
          <a:noFill/>
          <a:ln>
            <a:noFill/>
          </a:ln>
        </p:spPr>
        <p:style>
          <a:lnRef idx="0"/>
          <a:fillRef idx="0"/>
          <a:effectRef idx="0"/>
          <a:fontRef idx="minor"/>
        </p:style>
        <p:txBody>
          <a:bodyPr lIns="90000" rIns="90000" tIns="45000" bIns="45000">
            <a:spAutoFit/>
          </a:bodyPr>
          <a:p>
            <a:pPr marL="285840" indent="-28404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it-IT" sz="1600" spc="-1" strike="noStrike">
              <a:latin typeface="Arial"/>
            </a:endParaRPr>
          </a:p>
          <a:p>
            <a:pPr>
              <a:lnSpc>
                <a:spcPct val="100000"/>
              </a:lnSpc>
            </a:pPr>
            <a:endParaRPr b="0" lang="it-IT" sz="1600" spc="-1" strike="noStrike">
              <a:latin typeface="Arial"/>
            </a:endParaRPr>
          </a:p>
          <a:p>
            <a:pPr marL="285840" indent="-28404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it-IT" sz="1600" spc="-1" strike="noStrike">
              <a:latin typeface="Arial"/>
            </a:endParaRPr>
          </a:p>
          <a:p>
            <a:pPr>
              <a:lnSpc>
                <a:spcPct val="100000"/>
              </a:lnSpc>
            </a:pPr>
            <a:endParaRPr b="0" lang="it-IT" sz="1600" spc="-1" strike="noStrike">
              <a:latin typeface="Arial"/>
            </a:endParaRPr>
          </a:p>
          <a:p>
            <a:pPr marL="285840" indent="-28404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it-IT" sz="1600" spc="-1" strike="noStrike">
              <a:latin typeface="Arial"/>
            </a:endParaRPr>
          </a:p>
        </p:txBody>
      </p:sp>
      <p:sp>
        <p:nvSpPr>
          <p:cNvPr id="113" name="CustomShape 4"/>
          <p:cNvSpPr/>
          <p:nvPr/>
        </p:nvSpPr>
        <p:spPr>
          <a:xfrm>
            <a:off x="6046920" y="868680"/>
            <a:ext cx="5976000" cy="3614400"/>
          </a:xfrm>
          <a:prstGeom prst="rect">
            <a:avLst/>
          </a:prstGeom>
          <a:solidFill>
            <a:srgbClr val="729fcf"/>
          </a:solidFill>
          <a:ln>
            <a:solidFill>
              <a:srgbClr val="3465a4"/>
            </a:solidFill>
          </a:ln>
        </p:spPr>
        <p:style>
          <a:lnRef idx="0"/>
          <a:fillRef idx="0"/>
          <a:effectRef idx="0"/>
          <a:fontRef idx="minor"/>
        </p:style>
      </p:sp>
      <p:pic>
        <p:nvPicPr>
          <p:cNvPr id="114" name="" descr=""/>
          <p:cNvPicPr/>
          <p:nvPr/>
        </p:nvPicPr>
        <p:blipFill>
          <a:blip r:embed="rId5"/>
          <a:stretch/>
        </p:blipFill>
        <p:spPr>
          <a:xfrm>
            <a:off x="5904000" y="920520"/>
            <a:ext cx="5936040" cy="36144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32000" y="144000"/>
            <a:ext cx="12285360" cy="792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ea typeface="DejaVu Sans"/>
              </a:rPr>
              <a:t>A real application: the Titanic dataset</a:t>
            </a:r>
            <a:endParaRPr b="0" lang="it-IT" sz="4000" spc="-1" strike="noStrike">
              <a:latin typeface="Arial"/>
            </a:endParaRPr>
          </a:p>
        </p:txBody>
      </p:sp>
      <p:sp>
        <p:nvSpPr>
          <p:cNvPr id="116" name="CustomShape 2"/>
          <p:cNvSpPr/>
          <p:nvPr/>
        </p:nvSpPr>
        <p:spPr>
          <a:xfrm>
            <a:off x="7056000" y="1164600"/>
            <a:ext cx="513468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We have converted qualitative feature's classes in "Sex" and "Embarked" features with discrete numeric classes.</a:t>
            </a:r>
            <a:endParaRPr b="0" lang="it-IT" sz="1800" spc="-1" strike="noStrike">
              <a:latin typeface="Arial"/>
            </a:endParaRPr>
          </a:p>
          <a:p>
            <a:pPr>
              <a:lnSpc>
                <a:spcPct val="100000"/>
              </a:lnSpc>
            </a:pPr>
            <a:r>
              <a:rPr b="0" lang="it-IT" sz="1800" spc="-1" strike="noStrike">
                <a:solidFill>
                  <a:srgbClr val="ffffff"/>
                </a:solidFill>
                <a:latin typeface="Calibri"/>
                <a:ea typeface="DejaVu Sans"/>
              </a:rPr>
              <a:t>Then we compared our results with the real values given by "kaggle" in "gender_submission.csv". We have also recorded the computational time for the machine for each algorithm. We obtained that:</a:t>
            </a: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it-IT" sz="1800" spc="-1" strike="noStrike">
              <a:latin typeface="Arial"/>
            </a:endParaRPr>
          </a:p>
        </p:txBody>
      </p:sp>
      <p:sp>
        <p:nvSpPr>
          <p:cNvPr id="117" name="CustomShape 3"/>
          <p:cNvSpPr/>
          <p:nvPr/>
        </p:nvSpPr>
        <p:spPr>
          <a:xfrm>
            <a:off x="360000" y="1152000"/>
            <a:ext cx="6478560" cy="5398560"/>
          </a:xfrm>
          <a:prstGeom prst="rect">
            <a:avLst/>
          </a:prstGeom>
          <a:solidFill>
            <a:srgbClr val="729fcf"/>
          </a:solidFill>
          <a:ln>
            <a:solidFill>
              <a:srgbClr val="3465a4"/>
            </a:solidFill>
          </a:ln>
        </p:spPr>
        <p:style>
          <a:lnRef idx="0"/>
          <a:fillRef idx="0"/>
          <a:effectRef idx="0"/>
          <a:fontRef idx="minor"/>
        </p:style>
      </p:sp>
      <p:pic>
        <p:nvPicPr>
          <p:cNvPr id="118" name="" descr=""/>
          <p:cNvPicPr/>
          <p:nvPr/>
        </p:nvPicPr>
        <p:blipFill>
          <a:blip r:embed="rId1"/>
          <a:stretch/>
        </p:blipFill>
        <p:spPr>
          <a:xfrm>
            <a:off x="360000" y="1224000"/>
            <a:ext cx="6397560" cy="51105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313920" y="504000"/>
            <a:ext cx="4653360" cy="7920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References</a:t>
            </a:r>
            <a:endParaRPr b="0" lang="it-IT" sz="5400" spc="-1" strike="noStrike">
              <a:latin typeface="Arial"/>
            </a:endParaRPr>
          </a:p>
        </p:txBody>
      </p:sp>
      <p:sp>
        <p:nvSpPr>
          <p:cNvPr id="120" name="CustomShape 2"/>
          <p:cNvSpPr/>
          <p:nvPr/>
        </p:nvSpPr>
        <p:spPr>
          <a:xfrm>
            <a:off x="504000" y="1440000"/>
            <a:ext cx="9863280" cy="3381480"/>
          </a:xfrm>
          <a:prstGeom prst="rect">
            <a:avLst/>
          </a:prstGeom>
          <a:noFill/>
          <a:ln>
            <a:noFill/>
          </a:ln>
        </p:spPr>
        <p:style>
          <a:lnRef idx="0"/>
          <a:fillRef idx="0"/>
          <a:effectRef idx="0"/>
          <a:fontRef idx="minor"/>
        </p:style>
      </p:sp>
      <p:sp>
        <p:nvSpPr>
          <p:cNvPr id="121" name="CustomShape 3"/>
          <p:cNvSpPr/>
          <p:nvPr/>
        </p:nvSpPr>
        <p:spPr>
          <a:xfrm>
            <a:off x="288000" y="1656000"/>
            <a:ext cx="11375280" cy="3095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it-IT" sz="2200" spc="-1" strike="noStrike">
                <a:solidFill>
                  <a:srgbClr val="ffffff"/>
                </a:solidFill>
                <a:latin typeface="Arial"/>
                <a:ea typeface="DejaVu Sans"/>
              </a:rPr>
              <a:t>Stochastic Runge-Kutta methods and adaptive SGD-G2 stochastic gradient descent</a:t>
            </a:r>
            <a:endParaRPr b="0" lang="it-IT" sz="2200" spc="-1" strike="noStrike">
              <a:latin typeface="Arial"/>
            </a:endParaRPr>
          </a:p>
          <a:p>
            <a:pPr>
              <a:lnSpc>
                <a:spcPct val="100000"/>
              </a:lnSpc>
            </a:pPr>
            <a:r>
              <a:rPr b="0" lang="it-IT" sz="1800" spc="-1" strike="noStrike">
                <a:solidFill>
                  <a:srgbClr val="ffffff"/>
                </a:solidFill>
                <a:latin typeface="Arial"/>
                <a:ea typeface="DejaVu Sans"/>
              </a:rPr>
              <a:t>Imen Ayadi, Gabriel Turinici</a:t>
            </a:r>
            <a:endParaRPr b="0" lang="it-IT" sz="1800" spc="-1" strike="noStrike">
              <a:latin typeface="Arial"/>
            </a:endParaRPr>
          </a:p>
          <a:p>
            <a:pPr>
              <a:lnSpc>
                <a:spcPct val="100000"/>
              </a:lnSpc>
            </a:pPr>
            <a:r>
              <a:rPr b="0" lang="it-IT" sz="1800" spc="-1" strike="noStrike" u="sng">
                <a:solidFill>
                  <a:srgbClr val="c573d2"/>
                </a:solidFill>
                <a:uFillTx/>
                <a:latin typeface="Arial"/>
                <a:ea typeface="DejaVu Sans"/>
                <a:hlinkClick r:id="rId1"/>
              </a:rPr>
              <a:t>https://hal.archives-ouvertes.fr/hal-02483988/file/turinici_ayadi2020-rk-adaptive-sgd.pdf</a:t>
            </a:r>
            <a:endParaRPr b="0" lang="it-IT" sz="1800" spc="-1" strike="noStrike">
              <a:latin typeface="Arial"/>
            </a:endParaRPr>
          </a:p>
          <a:p>
            <a:pPr>
              <a:lnSpc>
                <a:spcPct val="100000"/>
              </a:lnSpc>
            </a:pPr>
            <a:endParaRPr b="0" lang="it-IT" sz="1800" spc="-1" strike="noStrike">
              <a:latin typeface="Arial"/>
            </a:endParaRPr>
          </a:p>
          <a:p>
            <a:pPr>
              <a:lnSpc>
                <a:spcPct val="100000"/>
              </a:lnSpc>
            </a:pPr>
            <a:r>
              <a:rPr b="1" lang="it-IT" sz="2200" spc="-1" strike="noStrike">
                <a:solidFill>
                  <a:srgbClr val="ffffff"/>
                </a:solidFill>
                <a:latin typeface="Arial"/>
                <a:ea typeface="DejaVu Sans"/>
              </a:rPr>
              <a:t>Direct Runge-Kutta Discretization Achieves Acceleration</a:t>
            </a:r>
            <a:endParaRPr b="0" lang="it-IT" sz="2200" spc="-1" strike="noStrike">
              <a:latin typeface="Arial"/>
            </a:endParaRPr>
          </a:p>
          <a:p>
            <a:pPr>
              <a:lnSpc>
                <a:spcPct val="100000"/>
              </a:lnSpc>
            </a:pPr>
            <a:r>
              <a:rPr b="0" lang="it-IT" sz="1800" spc="-1" strike="noStrike">
                <a:solidFill>
                  <a:srgbClr val="ffffff"/>
                </a:solidFill>
                <a:latin typeface="Arial"/>
                <a:ea typeface="DejaVu Sans"/>
              </a:rPr>
              <a:t>Jingzhao Zhang, Aryan Mokhtari, Suvrit Sra, Ali Jadbabaie</a:t>
            </a:r>
            <a:endParaRPr b="0" lang="it-IT" sz="1800" spc="-1" strike="noStrike">
              <a:latin typeface="Arial"/>
            </a:endParaRPr>
          </a:p>
          <a:p>
            <a:pPr>
              <a:lnSpc>
                <a:spcPct val="100000"/>
              </a:lnSpc>
            </a:pPr>
            <a:r>
              <a:rPr b="0" lang="it-IT" sz="1800" spc="-1" strike="noStrike" u="sng">
                <a:solidFill>
                  <a:srgbClr val="c573d2"/>
                </a:solidFill>
                <a:uFillTx/>
                <a:latin typeface="Arial"/>
                <a:ea typeface="DejaVu Sans"/>
                <a:hlinkClick r:id="rId2"/>
              </a:rPr>
              <a:t>https://arxiv.org/abs/1805.00521</a:t>
            </a:r>
            <a:endParaRPr b="0" lang="it-IT" sz="1800" spc="-1" strike="noStrike">
              <a:latin typeface="Arial"/>
            </a:endParaRPr>
          </a:p>
          <a:p>
            <a:pPr>
              <a:lnSpc>
                <a:spcPct val="100000"/>
              </a:lnSpc>
            </a:pPr>
            <a:endParaRPr b="0" lang="it-IT" sz="1800" spc="-1" strike="noStrike">
              <a:latin typeface="Arial"/>
            </a:endParaRPr>
          </a:p>
          <a:p>
            <a:pPr>
              <a:lnSpc>
                <a:spcPct val="100000"/>
              </a:lnSpc>
            </a:pPr>
            <a:endParaRPr b="0" lang="it-IT"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14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2021-12-16T00:01:47Z</dcterms:modified>
  <cp:revision>24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vt:i4>
  </property>
</Properties>
</file>